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</p:sldIdLst>
  <p:sldSz cx="14630400" cy="8229600"/>
  <p:notesSz cx="8229600" cy="14630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8C1"/>
    <a:srgbClr val="FF8052"/>
    <a:srgbClr val="FFD900"/>
    <a:srgbClr val="FFEC3D"/>
    <a:srgbClr val="F5D88E"/>
    <a:srgbClr val="4E838D"/>
    <a:srgbClr val="B380FF"/>
    <a:srgbClr val="2ECC70"/>
    <a:srgbClr val="FF4400"/>
    <a:srgbClr val="33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514" autoAdjust="0"/>
  </p:normalViewPr>
  <p:slideViewPr>
    <p:cSldViewPr snapToGrid="0" snapToObjects="1">
      <p:cViewPr varScale="1">
        <p:scale>
          <a:sx n="118" d="100"/>
          <a:sy n="118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26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爬虫是一个能够自动打开网页，获取内容存到数据库的自动化工具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*“如果说搜索引擎爬虫是一位信息搬运工，那么</a:t>
            </a:r>
            <a:r>
              <a:rPr lang="en-US" altLang="zh-CN" dirty="0"/>
              <a:t>AI</a:t>
            </a:r>
            <a:r>
              <a:rPr lang="zh-CN" altLang="en-US" dirty="0"/>
              <a:t>爬虫更像是一位数据掠夺者。”*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PingFang SC"/>
              </a:rPr>
              <a:t>动态渲染 </a:t>
            </a:r>
            <a:r>
              <a:rPr lang="en-US" altLang="zh-CN" b="0" i="0" dirty="0">
                <a:effectLst/>
                <a:latin typeface="PingFang SC"/>
              </a:rPr>
              <a:t>vs </a:t>
            </a:r>
            <a:r>
              <a:rPr lang="zh-CN" altLang="en-US" b="0" i="0" dirty="0">
                <a:effectLst/>
                <a:latin typeface="PingFang SC"/>
              </a:rPr>
              <a:t>无头浏览器自动化 数据指纹 </a:t>
            </a:r>
            <a:r>
              <a:rPr lang="en-US" altLang="zh-CN" b="0" i="0" dirty="0">
                <a:effectLst/>
                <a:latin typeface="PingFang SC"/>
              </a:rPr>
              <a:t>vs </a:t>
            </a:r>
            <a:r>
              <a:rPr lang="zh-CN" altLang="en-US" b="0" i="0" dirty="0">
                <a:effectLst/>
                <a:latin typeface="PingFang SC"/>
              </a:rPr>
              <a:t>反指纹技术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系统性失衡：技术力量正在碾压社会共识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noProof="1">
                <a:solidFill>
                  <a:srgbClr val="E0D6DE"/>
                </a:solidFill>
                <a:latin typeface="LXGW WenKai" pitchFamily="34" charset="0"/>
                <a:ea typeface="LXGW WenKai" pitchFamily="34" charset="-122"/>
                <a:cs typeface="LXGW WenKai" pitchFamily="34" charset="-120"/>
              </a:rPr>
              <a:t>伦理缺失会反噬技术本身 </a:t>
            </a:r>
            <a:r>
              <a:rPr lang="en-US" altLang="zh-CN" sz="1200" noProof="1">
                <a:solidFill>
                  <a:srgbClr val="E0D6DE"/>
                </a:solidFill>
                <a:latin typeface="LXGW WenKai" pitchFamily="34" charset="0"/>
                <a:ea typeface="LXGW WenKai" pitchFamily="34" charset="-122"/>
                <a:cs typeface="LXGW WenKai" pitchFamily="34" charset="-120"/>
              </a:rPr>
              <a:t>—— </a:t>
            </a:r>
            <a:r>
              <a:rPr lang="zh-CN" altLang="en-US" sz="1200" noProof="1">
                <a:solidFill>
                  <a:srgbClr val="E0D6DE"/>
                </a:solidFill>
                <a:latin typeface="LXGW WenKai" pitchFamily="34" charset="0"/>
                <a:ea typeface="LXGW WenKai" pitchFamily="34" charset="-122"/>
                <a:cs typeface="LXGW WenKai" pitchFamily="34" charset="-120"/>
              </a:rPr>
              <a:t>开放互联网被封闭化，内容创作减少，模型质量也会下降</a:t>
            </a:r>
            <a:endParaRPr lang="zh-CN" altLang="zh-CN" sz="1200" noProof="1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霞鹜文楷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gi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gif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5539"/>
            <a:ext cx="14630400" cy="8229600"/>
          </a:xfrm>
          <a:prstGeom prst="rect">
            <a:avLst/>
          </a:prstGeom>
          <a:solidFill>
            <a:srgbClr val="07070C">
              <a:alpha val="60000"/>
            </a:srgbClr>
          </a:solidFill>
          <a:ln/>
        </p:spPr>
        <p:txBody>
          <a:bodyPr/>
          <a:lstStyle/>
          <a:p>
            <a:endParaRPr lang="zh-CN" noProof="1"/>
          </a:p>
        </p:txBody>
      </p:sp>
      <p:sp>
        <p:nvSpPr>
          <p:cNvPr id="4" name="Text 1"/>
          <p:cNvSpPr/>
          <p:nvPr/>
        </p:nvSpPr>
        <p:spPr>
          <a:xfrm>
            <a:off x="4479846" y="26859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zh-CN" sz="4450" noProof="1">
                <a:gradFill flip="none" rotWithShape="1"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  <a:tileRect/>
                </a:gra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数据殖民与算法霸权：</a:t>
            </a:r>
            <a:endParaRPr lang="zh-CN" sz="4450" noProof="1">
              <a:gradFill flip="none" rotWithShape="1">
                <a:gsLst>
                  <a:gs pos="0">
                    <a:scrgbClr r="0" g="0" b="0"/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90000">
                    <a:srgbClr val="7AF0FF"/>
                  </a:gs>
                  <a:gs pos="0">
                    <a:srgbClr val="5A4080"/>
                  </a:gs>
                  <a:gs pos="10000">
                    <a:srgbClr val="B380FF"/>
                  </a:gs>
                </a:gsLst>
                <a:lin ang="2400000" scaled="0"/>
                <a:tileRect/>
              </a:gra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3348037" y="3734872"/>
            <a:ext cx="7934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zh-CN" sz="445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AI爬虫如何瓦解互联网伦理共识</a:t>
            </a:r>
            <a:endParaRPr lang="zh-CN" sz="4450" noProof="1">
              <a:gradFill>
                <a:gsLst>
                  <a:gs pos="0">
                    <a:scrgbClr r="0" g="0" b="0"/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90000">
                    <a:srgbClr val="7AF0FF"/>
                  </a:gs>
                  <a:gs pos="0">
                    <a:srgbClr val="5A4080"/>
                  </a:gs>
                  <a:gs pos="10000">
                    <a:srgbClr val="B380FF"/>
                  </a:gs>
                </a:gsLst>
                <a:lin ang="2400000" scaled="0"/>
              </a:gra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6890028" y="5146715"/>
            <a:ext cx="85022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zh-CN" sz="2200" b="1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 Bold" pitchFamily="34" charset="-120"/>
              </a:rPr>
              <a:t>作者：</a:t>
            </a:r>
            <a:r>
              <a:rPr lang="zh-CN" altLang="en-US" sz="2200" b="1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 Bold" pitchFamily="34" charset="-120"/>
              </a:rPr>
              <a:t>李文俊</a:t>
            </a:r>
            <a:endParaRPr lang="zh-CN" sz="2200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190" y="5971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sz="445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爬虫热潮下的隐性危机</a:t>
            </a:r>
            <a:endParaRPr lang="zh-CN" sz="4450" noProof="1">
              <a:gradFill>
                <a:gsLst>
                  <a:gs pos="0">
                    <a:scrgbClr r="0" g="0" b="0"/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90000">
                    <a:srgbClr val="7AF0FF"/>
                  </a:gs>
                  <a:gs pos="0">
                    <a:srgbClr val="5A4080"/>
                  </a:gs>
                  <a:gs pos="10000">
                    <a:srgbClr val="B380FF"/>
                  </a:gs>
                </a:gsLst>
                <a:lin ang="2400000" scaled="0"/>
              </a:gra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108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zh-CN" noProof="1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1753384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3306" y="1866850"/>
            <a:ext cx="2846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sz="2200" b="1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维基百科被迫开放数据</a:t>
            </a:r>
            <a:endParaRPr lang="zh-CN" sz="2200" b="1" noProof="1">
              <a:gradFill>
                <a:gsLst>
                  <a:gs pos="0">
                    <a:scrgbClr r="0" g="0" b="0"/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90000">
                    <a:srgbClr val="7AF0FF"/>
                  </a:gs>
                  <a:gs pos="0">
                    <a:srgbClr val="5A4080"/>
                  </a:gs>
                  <a:gs pos="10000">
                    <a:srgbClr val="B380FF"/>
                  </a:gs>
                </a:gsLst>
                <a:lin ang="2400000" scaled="0"/>
              </a:gra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2191" y="2451319"/>
            <a:ext cx="4829410" cy="42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维基百科将数据集作为JSON文件发布供AI训练.</a:t>
            </a:r>
            <a:endParaRPr lang="zh-CN" sz="1750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878860" y="3003679"/>
            <a:ext cx="3704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1750" b="1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原因是AI爬虫使其带宽成本增加50%</a:t>
            </a:r>
            <a:endParaRPr lang="zh-CN" sz="1750" b="1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443910" y="16995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zh-CN" noProof="1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980" y="1742143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181026" y="1777504"/>
            <a:ext cx="2468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sz="2200" b="1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Mozilla流量异常</a:t>
            </a:r>
          </a:p>
        </p:txBody>
      </p:sp>
      <p:sp>
        <p:nvSpPr>
          <p:cNvPr id="11" name="Text 7"/>
          <p:cNvSpPr/>
          <p:nvPr/>
        </p:nvSpPr>
        <p:spPr>
          <a:xfrm>
            <a:off x="7863603" y="2580656"/>
            <a:ext cx="5780170" cy="45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Mozilla发现网站流量前五名全是爬虫，占了网站七成流量</a:t>
            </a:r>
            <a:endParaRPr lang="zh-CN" sz="1750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5106281" y="7255661"/>
            <a:ext cx="3579899" cy="52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2000" b="1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爬虫</a:t>
            </a:r>
            <a:r>
              <a:rPr lang="zh-CN" altLang="en-US" sz="2000" b="1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是否</a:t>
            </a:r>
            <a:r>
              <a:rPr lang="zh-CN" sz="2000" b="1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在DDoS整个互联网吗？</a:t>
            </a:r>
            <a:endParaRPr lang="zh-CN" sz="2000" b="1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B0F9379-5DBD-2F3F-E74E-59A2E9C04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59" y="3670435"/>
            <a:ext cx="4688622" cy="20593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9FB4366-2CF4-4FCC-EF36-84DBC6727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680" y="3843552"/>
            <a:ext cx="4949655" cy="1713082"/>
          </a:xfrm>
          <a:prstGeom prst="rect">
            <a:avLst/>
          </a:prstGeom>
        </p:spPr>
      </p:pic>
      <p:sp>
        <p:nvSpPr>
          <p:cNvPr id="20" name="Text 10">
            <a:extLst>
              <a:ext uri="{FF2B5EF4-FFF2-40B4-BE49-F238E27FC236}">
                <a16:creationId xmlns:a16="http://schemas.microsoft.com/office/drawing/2014/main" id="{4BC35CB8-441F-72E0-92D3-FF8CD2E3FD0A}"/>
              </a:ext>
            </a:extLst>
          </p:cNvPr>
          <p:cNvSpPr/>
          <p:nvPr/>
        </p:nvSpPr>
        <p:spPr>
          <a:xfrm>
            <a:off x="2751397" y="6382957"/>
            <a:ext cx="9236603" cy="39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2000" b="1" noProof="1">
                <a:solidFill>
                  <a:srgbClr val="FFC000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这些数据大厂的行为不是孤例，而是AI爬虫技术在全球范围内带来的普遍冲击</a:t>
            </a:r>
            <a:endParaRPr lang="zh-CN" sz="2000" b="1" noProof="1">
              <a:solidFill>
                <a:srgbClr val="FFC000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AF3E186-5DD9-1FA3-1367-4FEF0792B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353" y="4053520"/>
            <a:ext cx="2192290" cy="1241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5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0F540B1D-F5D4-201D-04C6-71552C90963F}"/>
              </a:ext>
            </a:extLst>
          </p:cNvPr>
          <p:cNvSpPr/>
          <p:nvPr/>
        </p:nvSpPr>
        <p:spPr>
          <a:xfrm>
            <a:off x="5292191" y="1958273"/>
            <a:ext cx="7537896" cy="3431446"/>
          </a:xfrm>
          <a:prstGeom prst="rect">
            <a:avLst/>
          </a:prstGeom>
          <a:solidFill>
            <a:srgbClr val="E9E9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noProof="1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A0B2896A-898E-1606-6784-231ACED590DA}"/>
              </a:ext>
            </a:extLst>
          </p:cNvPr>
          <p:cNvSpPr/>
          <p:nvPr/>
        </p:nvSpPr>
        <p:spPr>
          <a:xfrm>
            <a:off x="5511228" y="3322162"/>
            <a:ext cx="1796155" cy="24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b="1" noProof="1">
                <a:latin typeface="霞鹜文楷" panose="02020500000000000000" pitchFamily="18" charset="-122"/>
                <a:ea typeface="霞鹜文楷" panose="02020500000000000000" pitchFamily="18" charset="-122"/>
              </a:rPr>
              <a:t>搜索引擎</a:t>
            </a: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F49319F3-B118-4DE3-AF9C-73CB17D19C8D}"/>
              </a:ext>
            </a:extLst>
          </p:cNvPr>
          <p:cNvSpPr/>
          <p:nvPr/>
        </p:nvSpPr>
        <p:spPr>
          <a:xfrm rot="10800000">
            <a:off x="6735462" y="2869717"/>
            <a:ext cx="2346690" cy="569368"/>
          </a:xfrm>
          <a:custGeom>
            <a:avLst/>
            <a:gdLst>
              <a:gd name="connsiteX0" fmla="*/ 0 w 2346690"/>
              <a:gd name="connsiteY0" fmla="*/ 32368 h 598886"/>
              <a:gd name="connsiteX1" fmla="*/ 1286633 w 2346690"/>
              <a:gd name="connsiteY1" fmla="*/ 598811 h 598886"/>
              <a:gd name="connsiteX2" fmla="*/ 2346690 w 2346690"/>
              <a:gd name="connsiteY2" fmla="*/ 0 h 59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6690" h="598886">
                <a:moveTo>
                  <a:pt x="0" y="32368"/>
                </a:moveTo>
                <a:cubicBezTo>
                  <a:pt x="447759" y="318287"/>
                  <a:pt x="895518" y="604206"/>
                  <a:pt x="1286633" y="598811"/>
                </a:cubicBezTo>
                <a:cubicBezTo>
                  <a:pt x="1677748" y="593416"/>
                  <a:pt x="2164619" y="90361"/>
                  <a:pt x="2346690" y="0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noProof="1"/>
          </a:p>
        </p:txBody>
      </p:sp>
      <p:sp>
        <p:nvSpPr>
          <p:cNvPr id="2" name="Text 0"/>
          <p:cNvSpPr/>
          <p:nvPr/>
        </p:nvSpPr>
        <p:spPr>
          <a:xfrm>
            <a:off x="697250" y="821669"/>
            <a:ext cx="4190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sz="445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爬虫的前世今生</a:t>
            </a:r>
            <a:endParaRPr lang="zh-CN" sz="4450" noProof="1">
              <a:gradFill>
                <a:gsLst>
                  <a:gs pos="0">
                    <a:scrgbClr r="0" g="0" b="0"/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90000">
                    <a:srgbClr val="7AF0FF"/>
                  </a:gs>
                  <a:gs pos="0">
                    <a:srgbClr val="5A4080"/>
                  </a:gs>
                  <a:gs pos="10000">
                    <a:srgbClr val="B380FF"/>
                  </a:gs>
                </a:gsLst>
                <a:lin ang="2400000" scaled="0"/>
              </a:gra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54815" y="665702"/>
            <a:ext cx="6817793" cy="506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b="1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爬虫是一个能够自动打开网页，获取内容存到数据库的自动化工具</a:t>
            </a:r>
            <a:endParaRPr lang="zh-CN" b="1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522" y="2333864"/>
            <a:ext cx="4458712" cy="506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1600" noProof="1">
                <a:solidFill>
                  <a:srgbClr val="E9E9E9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传统网络爬虫最大的应用场景是</a:t>
            </a:r>
            <a:r>
              <a:rPr lang="zh-CN" sz="2400" noProof="1">
                <a:solidFill>
                  <a:srgbClr val="FF8C7A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搜索引擎</a:t>
            </a:r>
            <a:endParaRPr lang="zh-CN" noProof="1">
              <a:solidFill>
                <a:srgbClr val="FF8C7A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7030328" y="3328095"/>
            <a:ext cx="1796155" cy="362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sz="2200" b="1" noProof="1">
                <a:solidFill>
                  <a:srgbClr val="97B8FF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搜索引擎爬虫</a:t>
            </a:r>
            <a:endParaRPr lang="zh-CN" sz="2200" b="1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249929" y="3569102"/>
            <a:ext cx="1292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zh-CN" altLang="en-US" sz="2000" b="1" noProof="1">
                <a:solidFill>
                  <a:srgbClr val="97B8FF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君子协议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C5B9B7-AE47-3EC7-DD92-E50EE3FF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87" y="3024358"/>
            <a:ext cx="3390789" cy="1724398"/>
          </a:xfrm>
          <a:prstGeom prst="rect">
            <a:avLst/>
          </a:prstGeom>
        </p:spPr>
      </p:pic>
      <p:sp>
        <p:nvSpPr>
          <p:cNvPr id="15" name="Text 4">
            <a:extLst>
              <a:ext uri="{FF2B5EF4-FFF2-40B4-BE49-F238E27FC236}">
                <a16:creationId xmlns:a16="http://schemas.microsoft.com/office/drawing/2014/main" id="{D39E514E-8B7F-C20A-E288-0586B48698C6}"/>
              </a:ext>
            </a:extLst>
          </p:cNvPr>
          <p:cNvSpPr/>
          <p:nvPr/>
        </p:nvSpPr>
        <p:spPr>
          <a:xfrm>
            <a:off x="9171804" y="3306418"/>
            <a:ext cx="880451" cy="455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sz="2200" b="1" noProof="1">
                <a:latin typeface="霞鹜文楷" panose="02020500000000000000" pitchFamily="18" charset="-122"/>
                <a:ea typeface="霞鹜文楷" panose="02020500000000000000" pitchFamily="18" charset="-122"/>
              </a:rPr>
              <a:t>网站</a:t>
            </a: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2E0E8BDD-7175-11B4-D41B-A431C95D8490}"/>
              </a:ext>
            </a:extLst>
          </p:cNvPr>
          <p:cNvSpPr/>
          <p:nvPr/>
        </p:nvSpPr>
        <p:spPr>
          <a:xfrm>
            <a:off x="6784361" y="3610637"/>
            <a:ext cx="2346690" cy="569368"/>
          </a:xfrm>
          <a:custGeom>
            <a:avLst/>
            <a:gdLst>
              <a:gd name="connsiteX0" fmla="*/ 0 w 2346690"/>
              <a:gd name="connsiteY0" fmla="*/ 32368 h 598886"/>
              <a:gd name="connsiteX1" fmla="*/ 1286633 w 2346690"/>
              <a:gd name="connsiteY1" fmla="*/ 598811 h 598886"/>
              <a:gd name="connsiteX2" fmla="*/ 2346690 w 2346690"/>
              <a:gd name="connsiteY2" fmla="*/ 0 h 59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6690" h="598886">
                <a:moveTo>
                  <a:pt x="0" y="32368"/>
                </a:moveTo>
                <a:cubicBezTo>
                  <a:pt x="447759" y="318287"/>
                  <a:pt x="895518" y="604206"/>
                  <a:pt x="1286633" y="598811"/>
                </a:cubicBezTo>
                <a:cubicBezTo>
                  <a:pt x="1677748" y="593416"/>
                  <a:pt x="2164619" y="90361"/>
                  <a:pt x="2346690" y="0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noProof="1"/>
          </a:p>
        </p:txBody>
      </p:sp>
      <p:sp>
        <p:nvSpPr>
          <p:cNvPr id="39" name="Text 9">
            <a:extLst>
              <a:ext uri="{FF2B5EF4-FFF2-40B4-BE49-F238E27FC236}">
                <a16:creationId xmlns:a16="http://schemas.microsoft.com/office/drawing/2014/main" id="{0D124AAF-FA44-FCAE-0727-54E8AECD38AD}"/>
              </a:ext>
            </a:extLst>
          </p:cNvPr>
          <p:cNvSpPr/>
          <p:nvPr/>
        </p:nvSpPr>
        <p:spPr>
          <a:xfrm>
            <a:off x="7684211" y="2365311"/>
            <a:ext cx="8254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2200" noProof="1">
                <a:latin typeface="霞鹜文楷" panose="02020500000000000000" pitchFamily="18" charset="-122"/>
                <a:ea typeface="霞鹜文楷" panose="02020500000000000000" pitchFamily="18" charset="-122"/>
              </a:rPr>
              <a:t>索引</a:t>
            </a:r>
          </a:p>
        </p:txBody>
      </p:sp>
      <p:sp>
        <p:nvSpPr>
          <p:cNvPr id="40" name="Text 9">
            <a:extLst>
              <a:ext uri="{FF2B5EF4-FFF2-40B4-BE49-F238E27FC236}">
                <a16:creationId xmlns:a16="http://schemas.microsoft.com/office/drawing/2014/main" id="{609F7AB0-4DF2-1D78-1F9D-8DD477FBF6E1}"/>
              </a:ext>
            </a:extLst>
          </p:cNvPr>
          <p:cNvSpPr/>
          <p:nvPr/>
        </p:nvSpPr>
        <p:spPr>
          <a:xfrm>
            <a:off x="6010908" y="6789562"/>
            <a:ext cx="6592120" cy="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2400" noProof="1">
                <a:solidFill>
                  <a:srgbClr val="FF8C7A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全球有五亿网站使用robots.txt文件规范爬虫行为</a:t>
            </a: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9D53DCF1-067B-04FD-C915-9969F05C298A}"/>
              </a:ext>
            </a:extLst>
          </p:cNvPr>
          <p:cNvSpPr/>
          <p:nvPr/>
        </p:nvSpPr>
        <p:spPr>
          <a:xfrm>
            <a:off x="7470521" y="4281007"/>
            <a:ext cx="135064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2200" noProof="1">
                <a:latin typeface="霞鹜文楷" panose="02020500000000000000" pitchFamily="18" charset="-122"/>
                <a:ea typeface="霞鹜文楷" panose="02020500000000000000" pitchFamily="18" charset="-122"/>
              </a:rPr>
              <a:t>曝光</a:t>
            </a:r>
            <a:r>
              <a:rPr lang="en-US" altLang="zh-CN" sz="2200" noProof="1">
                <a:latin typeface="霞鹜文楷" panose="02020500000000000000" pitchFamily="18" charset="-122"/>
                <a:ea typeface="霞鹜文楷" panose="02020500000000000000" pitchFamily="18" charset="-122"/>
              </a:rPr>
              <a:t>+</a:t>
            </a:r>
            <a:r>
              <a:rPr lang="zh-CN" altLang="en-US" sz="2200" noProof="1">
                <a:latin typeface="霞鹜文楷" panose="02020500000000000000" pitchFamily="18" charset="-122"/>
                <a:ea typeface="霞鹜文楷" panose="02020500000000000000" pitchFamily="18" charset="-122"/>
              </a:rPr>
              <a:t>流量</a:t>
            </a:r>
          </a:p>
        </p:txBody>
      </p:sp>
      <p:pic>
        <p:nvPicPr>
          <p:cNvPr id="43" name="图片 42" descr="手机屏幕的截图&#10;&#10;AI 生成的内容可能不正确。">
            <a:extLst>
              <a:ext uri="{FF2B5EF4-FFF2-40B4-BE49-F238E27FC236}">
                <a16:creationId xmlns:a16="http://schemas.microsoft.com/office/drawing/2014/main" id="{B70EF39E-6952-0950-0578-AAF1CC22F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904" y="2011151"/>
            <a:ext cx="1363430" cy="1434126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7ADEB9A-4A74-C11A-CC40-3361FE003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66" y="3955593"/>
            <a:ext cx="2718321" cy="1434126"/>
          </a:xfrm>
          <a:prstGeom prst="rect">
            <a:avLst/>
          </a:prstGeom>
        </p:spPr>
      </p:pic>
      <p:pic>
        <p:nvPicPr>
          <p:cNvPr id="52" name="图片 51" descr="图片包含 游戏机, 冰箱&#10;&#10;AI 生成的内容可能不正确。">
            <a:extLst>
              <a:ext uri="{FF2B5EF4-FFF2-40B4-BE49-F238E27FC236}">
                <a16:creationId xmlns:a16="http://schemas.microsoft.com/office/drawing/2014/main" id="{B6F15634-2FAB-4777-09F8-120ED552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1" y="5669054"/>
            <a:ext cx="5217113" cy="2396566"/>
          </a:xfrm>
          <a:prstGeom prst="rect">
            <a:avLst/>
          </a:prstGeom>
        </p:spPr>
      </p:pic>
      <p:sp>
        <p:nvSpPr>
          <p:cNvPr id="53" name="Text 2">
            <a:extLst>
              <a:ext uri="{FF2B5EF4-FFF2-40B4-BE49-F238E27FC236}">
                <a16:creationId xmlns:a16="http://schemas.microsoft.com/office/drawing/2014/main" id="{21BF897E-BCED-AC30-6E7C-75E5A94C07BD}"/>
              </a:ext>
            </a:extLst>
          </p:cNvPr>
          <p:cNvSpPr/>
          <p:nvPr/>
        </p:nvSpPr>
        <p:spPr>
          <a:xfrm>
            <a:off x="5214754" y="1451820"/>
            <a:ext cx="7897915" cy="506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noProof="1">
                <a:solidFill>
                  <a:srgbClr val="FF8C7A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爬虫在获取数据的同时，也为网站带来了源源不断的访客流量——互利共生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4" grpId="0" animBg="1"/>
      <p:bldP spid="38" grpId="0" animBg="1"/>
      <p:bldP spid="5" grpId="0" animBg="1"/>
      <p:bldP spid="6" grpId="0" animBg="1"/>
      <p:bldP spid="9" grpId="0" animBg="1"/>
      <p:bldP spid="15" grpId="0" animBg="1"/>
      <p:bldP spid="37" grpId="0" animBg="1"/>
      <p:bldP spid="39" grpId="0" animBg="1"/>
      <p:bldP spid="40" grpId="0" animBg="1"/>
      <p:bldP spid="41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DAB8E4B-1123-B4CD-9F86-179CD6E7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598" y="3192662"/>
            <a:ext cx="2732802" cy="14595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469" y="588005"/>
            <a:ext cx="1933226" cy="643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sz="445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AI爬虫</a:t>
            </a:r>
            <a:endParaRPr lang="zh-CN" sz="4450" noProof="1">
              <a:gradFill>
                <a:gsLst>
                  <a:gs pos="0">
                    <a:scrgbClr r="0" g="0" b="0"/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90000">
                    <a:srgbClr val="7AF0FF"/>
                  </a:gs>
                  <a:gs pos="0">
                    <a:srgbClr val="5A4080"/>
                  </a:gs>
                  <a:gs pos="10000">
                    <a:srgbClr val="B380FF"/>
                  </a:gs>
                </a:gsLst>
                <a:lin ang="2400000" scaled="0"/>
              </a:gra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5" name="Text 1"/>
          <p:cNvSpPr/>
          <p:nvPr/>
        </p:nvSpPr>
        <p:spPr>
          <a:xfrm>
            <a:off x="1255411" y="3937635"/>
            <a:ext cx="1916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3200" b="1" noProof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搜索引擎爬虫</a:t>
            </a:r>
          </a:p>
        </p:txBody>
      </p:sp>
      <p:sp>
        <p:nvSpPr>
          <p:cNvPr id="8" name="Text 3"/>
          <p:cNvSpPr/>
          <p:nvPr/>
        </p:nvSpPr>
        <p:spPr>
          <a:xfrm>
            <a:off x="5892364" y="4890118"/>
            <a:ext cx="774110" cy="385794"/>
          </a:xfrm>
          <a:prstGeom prst="rect">
            <a:avLst/>
          </a:prstGeom>
          <a:noFill/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sz="3200" b="1" u="sng" noProof="1">
                <a:solidFill>
                  <a:srgbClr val="E2782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贪婪</a:t>
            </a:r>
            <a:endParaRPr lang="zh-CN" sz="2800" b="1" u="sng" noProof="1">
              <a:solidFill>
                <a:srgbClr val="E27822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9" name="Text 4"/>
          <p:cNvSpPr/>
          <p:nvPr/>
        </p:nvSpPr>
        <p:spPr>
          <a:xfrm>
            <a:off x="7171942" y="4798579"/>
            <a:ext cx="7579839" cy="418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无差别爬取所有内容，使得模型表现更为全面，造成网站相当多的资源浪费</a:t>
            </a:r>
            <a:endParaRPr lang="zh-CN" sz="1750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776979" y="2570812"/>
            <a:ext cx="47364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打破了搜索引擎时代爬虫和网站之间双赢的格局</a:t>
            </a:r>
            <a:endParaRPr lang="zh-CN" sz="1750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B3E3770D-A222-D33C-2DE8-D52EBDD80486}"/>
              </a:ext>
            </a:extLst>
          </p:cNvPr>
          <p:cNvSpPr/>
          <p:nvPr/>
        </p:nvSpPr>
        <p:spPr>
          <a:xfrm>
            <a:off x="3495671" y="730607"/>
            <a:ext cx="8035480" cy="506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1750" b="1" noProof="1">
                <a:solidFill>
                  <a:srgbClr val="5EC576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“如果说搜索引擎爬虫是一位信息搬运工，那么AI爬虫更像是一位数据掠夺者。”</a:t>
            </a: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47E5350E-88F8-BFC7-E30C-BD6441EBFBF8}"/>
              </a:ext>
            </a:extLst>
          </p:cNvPr>
          <p:cNvSpPr/>
          <p:nvPr/>
        </p:nvSpPr>
        <p:spPr>
          <a:xfrm>
            <a:off x="574533" y="1573549"/>
            <a:ext cx="5510677" cy="506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1600" noProof="1">
                <a:solidFill>
                  <a:srgbClr val="E9E9E9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AI爬虫最大的应用场景是</a:t>
            </a:r>
            <a:r>
              <a:rPr lang="zh-CN" sz="2400" noProof="1">
                <a:solidFill>
                  <a:srgbClr val="FF8C7A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大模型训练的</a:t>
            </a:r>
            <a:r>
              <a:rPr lang="zh-CN" sz="2400" noProof="1">
                <a:solidFill>
                  <a:srgbClr val="FF0000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数据</a:t>
            </a:r>
            <a:r>
              <a:rPr lang="zh-CN" sz="2400" noProof="1">
                <a:solidFill>
                  <a:srgbClr val="FF8C7A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采集</a:t>
            </a:r>
            <a:endParaRPr lang="zh-CN" noProof="1">
              <a:solidFill>
                <a:srgbClr val="FF8C7A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E250B05-3C2C-50D4-F627-A8B34F87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3807" y="484583"/>
            <a:ext cx="3154122" cy="2647842"/>
          </a:xfrm>
          <a:prstGeom prst="rect">
            <a:avLst/>
          </a:prstGeom>
        </p:spPr>
      </p:pic>
      <p:pic>
        <p:nvPicPr>
          <p:cNvPr id="20" name="图片 19" descr="文本&#10;&#10;AI 生成的内容可能不正确。">
            <a:extLst>
              <a:ext uri="{FF2B5EF4-FFF2-40B4-BE49-F238E27FC236}">
                <a16:creationId xmlns:a16="http://schemas.microsoft.com/office/drawing/2014/main" id="{653EE7E6-407A-F83C-76B7-2AAFE6CFD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103" y="1609155"/>
            <a:ext cx="2732801" cy="1821867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2FA17EC-8E53-8671-1312-C5351AB3F001}"/>
              </a:ext>
            </a:extLst>
          </p:cNvPr>
          <p:cNvCxnSpPr>
            <a:cxnSpLocks/>
          </p:cNvCxnSpPr>
          <p:nvPr/>
        </p:nvCxnSpPr>
        <p:spPr>
          <a:xfrm>
            <a:off x="4936142" y="2023009"/>
            <a:ext cx="0" cy="4612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1">
            <a:extLst>
              <a:ext uri="{FF2B5EF4-FFF2-40B4-BE49-F238E27FC236}">
                <a16:creationId xmlns:a16="http://schemas.microsoft.com/office/drawing/2014/main" id="{D7A58F3E-8659-9027-D3F2-53812065B5F7}"/>
              </a:ext>
            </a:extLst>
          </p:cNvPr>
          <p:cNvSpPr/>
          <p:nvPr/>
        </p:nvSpPr>
        <p:spPr>
          <a:xfrm>
            <a:off x="9351503" y="3903314"/>
            <a:ext cx="1837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CN" sz="3200" b="1" noProof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AI</a:t>
            </a:r>
            <a:r>
              <a:rPr lang="zh-CN" altLang="en-US" sz="3200" b="1" noProof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爬虫</a:t>
            </a: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7DF2F2FB-29BC-56D8-E9FE-460AFE02DAAA}"/>
              </a:ext>
            </a:extLst>
          </p:cNvPr>
          <p:cNvSpPr/>
          <p:nvPr/>
        </p:nvSpPr>
        <p:spPr>
          <a:xfrm>
            <a:off x="1810986" y="4830505"/>
            <a:ext cx="1444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4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有</a:t>
            </a:r>
            <a:r>
              <a:rPr lang="zh-CN" altLang="en-US" sz="24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针对性</a:t>
            </a:r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E79496D6-83F3-BEB3-1847-B503CAC24069}"/>
              </a:ext>
            </a:extLst>
          </p:cNvPr>
          <p:cNvSpPr/>
          <p:nvPr/>
        </p:nvSpPr>
        <p:spPr>
          <a:xfrm>
            <a:off x="1494126" y="5885367"/>
            <a:ext cx="1916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4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流量反哺网站</a:t>
            </a:r>
            <a:endParaRPr lang="zh-CN" altLang="en-US" sz="2400" b="1" noProof="1">
              <a:solidFill>
                <a:srgbClr val="3398DB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FC689538-724A-D6D8-1176-494B57590DE0}"/>
              </a:ext>
            </a:extLst>
          </p:cNvPr>
          <p:cNvSpPr/>
          <p:nvPr/>
        </p:nvSpPr>
        <p:spPr>
          <a:xfrm>
            <a:off x="5892364" y="5869635"/>
            <a:ext cx="952134" cy="38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3200" b="1" u="sng" noProof="1">
                <a:solidFill>
                  <a:srgbClr val="E27822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剥削</a:t>
            </a:r>
            <a:endParaRPr lang="zh-CN" sz="2800" b="1" u="sng" noProof="1">
              <a:solidFill>
                <a:srgbClr val="E27822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4F62FC9A-96C9-79E7-EEA9-F2DB8D31601A}"/>
              </a:ext>
            </a:extLst>
          </p:cNvPr>
          <p:cNvSpPr/>
          <p:nvPr/>
        </p:nvSpPr>
        <p:spPr>
          <a:xfrm>
            <a:off x="7171942" y="5808691"/>
            <a:ext cx="4731444" cy="418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网站沦为</a:t>
            </a:r>
            <a:r>
              <a:rPr lang="en-US" altLang="zh-CN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AI</a:t>
            </a:r>
            <a:r>
              <a:rPr lang="zh-CN" altLang="en-US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的</a:t>
            </a:r>
            <a:r>
              <a:rPr lang="en-US" altLang="zh-CN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'</a:t>
            </a:r>
            <a:r>
              <a:rPr lang="zh-CN" altLang="en-US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数据饲料</a:t>
            </a:r>
            <a:r>
              <a:rPr lang="en-US" altLang="zh-CN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'</a:t>
            </a:r>
            <a:r>
              <a:rPr lang="zh-CN" altLang="en-US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，多数成果去源留利</a:t>
            </a:r>
            <a:endParaRPr lang="zh-CN" sz="1750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F25DAD0E-7089-79DF-0D7D-AAD7C32AC7D1}"/>
              </a:ext>
            </a:extLst>
          </p:cNvPr>
          <p:cNvSpPr/>
          <p:nvPr/>
        </p:nvSpPr>
        <p:spPr>
          <a:xfrm>
            <a:off x="1312054" y="6940229"/>
            <a:ext cx="2280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4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遵守</a:t>
            </a:r>
            <a:r>
              <a:rPr lang="en-US" altLang="zh-CN" sz="24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robots</a:t>
            </a:r>
            <a:r>
              <a:rPr lang="zh-CN" altLang="en-US" sz="24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规则</a:t>
            </a:r>
            <a:endParaRPr lang="zh-CN" altLang="en-US" sz="2400" b="1" noProof="1">
              <a:solidFill>
                <a:srgbClr val="3398DB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224D25A8-9B41-D78C-A762-124CA21F8929}"/>
              </a:ext>
            </a:extLst>
          </p:cNvPr>
          <p:cNvSpPr/>
          <p:nvPr/>
        </p:nvSpPr>
        <p:spPr>
          <a:xfrm>
            <a:off x="5892364" y="6954628"/>
            <a:ext cx="952134" cy="38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3200" b="1" u="sng" noProof="1">
                <a:solidFill>
                  <a:srgbClr val="E27822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无耻</a:t>
            </a:r>
            <a:endParaRPr lang="zh-CN" sz="2800" b="1" u="sng" noProof="1">
              <a:solidFill>
                <a:srgbClr val="E27822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874755BF-7164-80BA-4F81-72A0423D413B}"/>
              </a:ext>
            </a:extLst>
          </p:cNvPr>
          <p:cNvSpPr/>
          <p:nvPr/>
        </p:nvSpPr>
        <p:spPr>
          <a:xfrm>
            <a:off x="7171942" y="6830225"/>
            <a:ext cx="4863313" cy="418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突破协议限制，多数违规抓取，无视</a:t>
            </a:r>
            <a:r>
              <a:rPr lang="en-US" altLang="zh-CN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robots</a:t>
            </a:r>
            <a:r>
              <a:rPr lang="zh-CN" altLang="en-US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协议</a:t>
            </a:r>
            <a:endParaRPr lang="zh-CN" sz="1750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482E8FD-E7FE-7EDE-2273-AD648959C718}"/>
              </a:ext>
            </a:extLst>
          </p:cNvPr>
          <p:cNvCxnSpPr>
            <a:cxnSpLocks/>
          </p:cNvCxnSpPr>
          <p:nvPr/>
        </p:nvCxnSpPr>
        <p:spPr>
          <a:xfrm>
            <a:off x="3698060" y="5007670"/>
            <a:ext cx="1950181" cy="0"/>
          </a:xfrm>
          <a:prstGeom prst="straightConnector1">
            <a:avLst/>
          </a:prstGeom>
          <a:ln w="38100">
            <a:solidFill>
              <a:srgbClr val="2EC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E3DE7D2-195A-F7C1-C638-4BF7A56454E5}"/>
              </a:ext>
            </a:extLst>
          </p:cNvPr>
          <p:cNvCxnSpPr>
            <a:cxnSpLocks/>
          </p:cNvCxnSpPr>
          <p:nvPr/>
        </p:nvCxnSpPr>
        <p:spPr>
          <a:xfrm>
            <a:off x="3698060" y="5990857"/>
            <a:ext cx="1950181" cy="0"/>
          </a:xfrm>
          <a:prstGeom prst="straightConnector1">
            <a:avLst/>
          </a:prstGeom>
          <a:ln w="38100">
            <a:solidFill>
              <a:srgbClr val="2EC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B025D5C-DA50-1750-B2B2-2E54BE9F1C2D}"/>
              </a:ext>
            </a:extLst>
          </p:cNvPr>
          <p:cNvCxnSpPr>
            <a:cxnSpLocks/>
          </p:cNvCxnSpPr>
          <p:nvPr/>
        </p:nvCxnSpPr>
        <p:spPr>
          <a:xfrm>
            <a:off x="3698059" y="7072180"/>
            <a:ext cx="1950181" cy="0"/>
          </a:xfrm>
          <a:prstGeom prst="straightConnector1">
            <a:avLst/>
          </a:prstGeom>
          <a:ln w="38100">
            <a:solidFill>
              <a:srgbClr val="2EC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2" grpId="0" animBg="1"/>
      <p:bldP spid="2" grpId="0" animBg="1"/>
      <p:bldP spid="24" grpId="0" animBg="1"/>
      <p:bldP spid="25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B5ABD17A-C79C-36E4-5143-F2E19F098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741" y="5204023"/>
            <a:ext cx="783207" cy="105676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875370" y="195946"/>
            <a:ext cx="7365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CN" sz="445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Robots</a:t>
            </a:r>
            <a:r>
              <a:rPr lang="zh-CN" altLang="en-US" sz="445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协议为何在</a:t>
            </a:r>
            <a:r>
              <a:rPr lang="en-US" altLang="zh-CN" sz="445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AI</a:t>
            </a:r>
            <a:r>
              <a:rPr lang="zh-CN" altLang="en-US" sz="445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时代失效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827" y="1014020"/>
            <a:ext cx="2152055" cy="13069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72107" y="1819369"/>
            <a:ext cx="1134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sz="2200" noProof="1">
                <a:solidFill>
                  <a:srgbClr val="FF4400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非强制性</a:t>
            </a:r>
            <a:endParaRPr lang="zh-CN" sz="2200" noProof="1">
              <a:solidFill>
                <a:srgbClr val="FF4400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4552948" y="1633631"/>
            <a:ext cx="5754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1750" b="1" noProof="1">
                <a:solidFill>
                  <a:schemeClr val="accent3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道德规范</a:t>
            </a:r>
            <a:r>
              <a:rPr lang="zh-CN" altLang="en-US" sz="1750" b="1" noProof="1">
                <a:solidFill>
                  <a:schemeClr val="accent3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而非</a:t>
            </a:r>
            <a:r>
              <a:rPr lang="zh-CN" sz="1750" b="1" noProof="1">
                <a:solidFill>
                  <a:schemeClr val="accent3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法律效力</a:t>
            </a:r>
            <a:r>
              <a:rPr lang="zh-CN" altLang="en-US" sz="1750" noProof="1">
                <a:solidFill>
                  <a:schemeClr val="accent3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，依赖于爬虫设计者的道德约束</a:t>
            </a:r>
            <a:endParaRPr lang="zh-CN" sz="1750" noProof="1">
              <a:solidFill>
                <a:schemeClr val="accent3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860" y="2377643"/>
            <a:ext cx="4304109" cy="130694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548408" y="3041560"/>
            <a:ext cx="20805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zh-CN" altLang="en-US" sz="2200" noProof="1">
                <a:solidFill>
                  <a:srgbClr val="FF4400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商业利益驱动</a:t>
            </a:r>
          </a:p>
        </p:txBody>
      </p:sp>
      <p:sp>
        <p:nvSpPr>
          <p:cNvPr id="11" name="Text 5"/>
          <p:cNvSpPr/>
          <p:nvPr/>
        </p:nvSpPr>
        <p:spPr>
          <a:xfrm>
            <a:off x="5313445" y="2860109"/>
            <a:ext cx="75167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zh-CN" altLang="en-US" sz="1750" noProof="1">
                <a:solidFill>
                  <a:schemeClr val="accent3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数据价值超越道德底线， </a:t>
            </a:r>
            <a:r>
              <a:rPr lang="zh-CN" altLang="en-US" sz="1750" b="1" noProof="1">
                <a:solidFill>
                  <a:schemeClr val="accent3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“数据越多越值钱”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72" y="3741265"/>
            <a:ext cx="6456164" cy="130694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010365" y="4272285"/>
            <a:ext cx="3156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CN" sz="2200" noProof="1">
                <a:solidFill>
                  <a:srgbClr val="FF4400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AI</a:t>
            </a:r>
            <a:r>
              <a:rPr lang="zh-CN" altLang="en-US" sz="2200" noProof="1">
                <a:solidFill>
                  <a:srgbClr val="FF4400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爬虫技术 </a:t>
            </a:r>
            <a:r>
              <a:rPr lang="en-US" altLang="zh-CN" sz="2200" noProof="1">
                <a:solidFill>
                  <a:srgbClr val="FF4400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VS </a:t>
            </a:r>
            <a:r>
              <a:rPr lang="zh-CN" altLang="en-US" sz="22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反爬机制</a:t>
            </a:r>
          </a:p>
        </p:txBody>
      </p:sp>
      <p:sp>
        <p:nvSpPr>
          <p:cNvPr id="16" name="Text 8"/>
          <p:cNvSpPr/>
          <p:nvPr/>
        </p:nvSpPr>
        <p:spPr>
          <a:xfrm>
            <a:off x="6558212" y="4253686"/>
            <a:ext cx="5142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zh-CN" altLang="en-US" sz="1750" noProof="1">
                <a:solidFill>
                  <a:schemeClr val="accent3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反爬机制需要投入更多资金，个人开发者难以承担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7C7E028-271A-D7B4-4FB6-48BF777C1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1362" y="578885"/>
            <a:ext cx="2403754" cy="1349046"/>
          </a:xfrm>
          <a:prstGeom prst="rect">
            <a:avLst/>
          </a:prstGeom>
        </p:spPr>
      </p:pic>
      <p:sp>
        <p:nvSpPr>
          <p:cNvPr id="22" name="Text 3">
            <a:extLst>
              <a:ext uri="{FF2B5EF4-FFF2-40B4-BE49-F238E27FC236}">
                <a16:creationId xmlns:a16="http://schemas.microsoft.com/office/drawing/2014/main" id="{ED7B7174-4D84-FAEC-56F4-DA2FE0743DBF}"/>
              </a:ext>
            </a:extLst>
          </p:cNvPr>
          <p:cNvSpPr/>
          <p:nvPr/>
        </p:nvSpPr>
        <p:spPr>
          <a:xfrm>
            <a:off x="660761" y="5478976"/>
            <a:ext cx="2102377" cy="385794"/>
          </a:xfrm>
          <a:prstGeom prst="rect">
            <a:avLst/>
          </a:prstGeom>
          <a:noFill/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zh-CN" sz="2400" b="1" noProof="1">
                <a:solidFill>
                  <a:srgbClr val="E2782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OCR+</a:t>
            </a:r>
            <a:r>
              <a:rPr lang="zh-CN" altLang="en-US" sz="2400" b="1" noProof="1">
                <a:solidFill>
                  <a:srgbClr val="E2782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深度学习</a:t>
            </a:r>
            <a:endParaRPr lang="zh-CN" sz="2000" b="1" noProof="1">
              <a:solidFill>
                <a:srgbClr val="E27822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46C2486F-3464-7994-D788-A6719BC90F44}"/>
              </a:ext>
            </a:extLst>
          </p:cNvPr>
          <p:cNvSpPr/>
          <p:nvPr/>
        </p:nvSpPr>
        <p:spPr>
          <a:xfrm>
            <a:off x="5497121" y="5383470"/>
            <a:ext cx="1444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4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验证码</a:t>
            </a:r>
            <a:endParaRPr lang="zh-CN" altLang="en-US" sz="2400" b="1" noProof="1">
              <a:solidFill>
                <a:srgbClr val="3398DB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6F00E0DE-4119-D052-598F-3C6EE7EA0787}"/>
              </a:ext>
            </a:extLst>
          </p:cNvPr>
          <p:cNvSpPr/>
          <p:nvPr/>
        </p:nvSpPr>
        <p:spPr>
          <a:xfrm>
            <a:off x="5497121" y="6045668"/>
            <a:ext cx="1444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CN" sz="24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IP</a:t>
            </a:r>
            <a:r>
              <a:rPr lang="zh-CN" altLang="en-US" sz="24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限制</a:t>
            </a: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D7186BDD-F5CC-76D2-179C-C0FA16EC0FA4}"/>
              </a:ext>
            </a:extLst>
          </p:cNvPr>
          <p:cNvSpPr/>
          <p:nvPr/>
        </p:nvSpPr>
        <p:spPr>
          <a:xfrm>
            <a:off x="5497121" y="6705503"/>
            <a:ext cx="1444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zh-CN" altLang="en-US" sz="24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动态渲染 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314682F4-45D1-A325-52D3-24788BDB3AC4}"/>
              </a:ext>
            </a:extLst>
          </p:cNvPr>
          <p:cNvSpPr/>
          <p:nvPr/>
        </p:nvSpPr>
        <p:spPr>
          <a:xfrm>
            <a:off x="5497121" y="7354883"/>
            <a:ext cx="1444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zh-CN" altLang="en-US" sz="2400" b="1" noProof="1">
                <a:solidFill>
                  <a:srgbClr val="3398DB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数据指纹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A06693E2-E1A8-1F85-6DD2-F08E61A1BE15}"/>
              </a:ext>
            </a:extLst>
          </p:cNvPr>
          <p:cNvSpPr/>
          <p:nvPr/>
        </p:nvSpPr>
        <p:spPr>
          <a:xfrm>
            <a:off x="1019933" y="6141174"/>
            <a:ext cx="1444790" cy="385794"/>
          </a:xfrm>
          <a:prstGeom prst="rect">
            <a:avLst/>
          </a:prstGeom>
          <a:noFill/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400" b="1" noProof="1">
                <a:solidFill>
                  <a:srgbClr val="E2782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代理</a:t>
            </a:r>
            <a:r>
              <a:rPr lang="en-US" altLang="zh-CN" sz="2400" b="1" noProof="1">
                <a:solidFill>
                  <a:srgbClr val="E2782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IP</a:t>
            </a:r>
            <a:r>
              <a:rPr lang="zh-CN" altLang="en-US" sz="2400" b="1" noProof="1">
                <a:solidFill>
                  <a:srgbClr val="E2782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池</a:t>
            </a:r>
            <a:endParaRPr lang="zh-CN" sz="2000" b="1" noProof="1">
              <a:solidFill>
                <a:srgbClr val="E27822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DE476235-89F3-DE3D-1D27-71E4681C6E1E}"/>
              </a:ext>
            </a:extLst>
          </p:cNvPr>
          <p:cNvSpPr/>
          <p:nvPr/>
        </p:nvSpPr>
        <p:spPr>
          <a:xfrm>
            <a:off x="459123" y="6780049"/>
            <a:ext cx="2505653" cy="385794"/>
          </a:xfrm>
          <a:prstGeom prst="rect">
            <a:avLst/>
          </a:prstGeom>
          <a:noFill/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400" b="1" noProof="1">
                <a:solidFill>
                  <a:srgbClr val="E2782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无头浏览器自动化 </a:t>
            </a:r>
            <a:endParaRPr lang="zh-CN" sz="2000" b="1" noProof="1">
              <a:solidFill>
                <a:srgbClr val="E27822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8E8C1178-EEF2-1231-E683-0A861A32AED5}"/>
              </a:ext>
            </a:extLst>
          </p:cNvPr>
          <p:cNvSpPr/>
          <p:nvPr/>
        </p:nvSpPr>
        <p:spPr>
          <a:xfrm>
            <a:off x="792007" y="7418925"/>
            <a:ext cx="1575611" cy="385794"/>
          </a:xfrm>
          <a:prstGeom prst="rect">
            <a:avLst/>
          </a:prstGeom>
          <a:noFill/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400" b="1" noProof="1">
                <a:solidFill>
                  <a:srgbClr val="E2782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反指纹技术</a:t>
            </a:r>
            <a:endParaRPr lang="zh-CN" sz="2000" b="1" noProof="1">
              <a:solidFill>
                <a:srgbClr val="E27822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AA96DC3-1970-6748-AB90-D8A8D1AA3D88}"/>
              </a:ext>
            </a:extLst>
          </p:cNvPr>
          <p:cNvCxnSpPr>
            <a:cxnSpLocks/>
          </p:cNvCxnSpPr>
          <p:nvPr/>
        </p:nvCxnSpPr>
        <p:spPr>
          <a:xfrm>
            <a:off x="3050770" y="6260791"/>
            <a:ext cx="2055304" cy="266177"/>
          </a:xfrm>
          <a:prstGeom prst="straightConnector1">
            <a:avLst/>
          </a:prstGeom>
          <a:ln w="28575">
            <a:solidFill>
              <a:srgbClr val="B38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39614F3-BD78-62F8-C4E3-A89CEA7C8D6A}"/>
              </a:ext>
            </a:extLst>
          </p:cNvPr>
          <p:cNvCxnSpPr>
            <a:cxnSpLocks/>
          </p:cNvCxnSpPr>
          <p:nvPr/>
        </p:nvCxnSpPr>
        <p:spPr>
          <a:xfrm flipH="1">
            <a:off x="3148252" y="6780049"/>
            <a:ext cx="1957822" cy="192897"/>
          </a:xfrm>
          <a:prstGeom prst="straightConnector1">
            <a:avLst/>
          </a:prstGeom>
          <a:ln w="28575">
            <a:solidFill>
              <a:srgbClr val="B38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84D6864E-A9A6-9EC0-758D-41A905AB9B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0784" y="7038086"/>
            <a:ext cx="709635" cy="987923"/>
          </a:xfrm>
          <a:prstGeom prst="rect">
            <a:avLst/>
          </a:prstGeom>
        </p:spPr>
      </p:pic>
      <p:pic>
        <p:nvPicPr>
          <p:cNvPr id="46" name="Image 7" descr="preencoded.png">
            <a:extLst>
              <a:ext uri="{FF2B5EF4-FFF2-40B4-BE49-F238E27FC236}">
                <a16:creationId xmlns:a16="http://schemas.microsoft.com/office/drawing/2014/main" id="{6016CB8C-498F-9AB2-25B5-4AE109EA1ED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218136" y="1396706"/>
            <a:ext cx="410203" cy="328154"/>
          </a:xfrm>
          <a:prstGeom prst="rect">
            <a:avLst/>
          </a:prstGeom>
        </p:spPr>
      </p:pic>
      <p:pic>
        <p:nvPicPr>
          <p:cNvPr id="47" name="Image 5" descr="preencoded.png">
            <a:extLst>
              <a:ext uri="{FF2B5EF4-FFF2-40B4-BE49-F238E27FC236}">
                <a16:creationId xmlns:a16="http://schemas.microsoft.com/office/drawing/2014/main" id="{188645EF-BAB4-3D1A-E4F2-3016E69EF00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180850" y="4296871"/>
            <a:ext cx="305157" cy="305157"/>
          </a:xfrm>
          <a:prstGeom prst="rect">
            <a:avLst/>
          </a:prstGeom>
        </p:spPr>
      </p:pic>
      <p:pic>
        <p:nvPicPr>
          <p:cNvPr id="48" name="Image 8" descr="preencoded.png">
            <a:extLst>
              <a:ext uri="{FF2B5EF4-FFF2-40B4-BE49-F238E27FC236}">
                <a16:creationId xmlns:a16="http://schemas.microsoft.com/office/drawing/2014/main" id="{8326F1C2-50CC-8E60-7FDE-3909BEFCDF3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1438308" y="4300668"/>
            <a:ext cx="273641" cy="273641"/>
          </a:xfrm>
          <a:prstGeom prst="rect">
            <a:avLst/>
          </a:prstGeom>
        </p:spPr>
      </p:pic>
      <p:pic>
        <p:nvPicPr>
          <p:cNvPr id="49" name="Image 6" descr="preencoded.png">
            <a:extLst>
              <a:ext uri="{FF2B5EF4-FFF2-40B4-BE49-F238E27FC236}">
                <a16:creationId xmlns:a16="http://schemas.microsoft.com/office/drawing/2014/main" id="{338BFFC3-CAA9-A9A6-EDF0-527C9222B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253246" y="2577671"/>
            <a:ext cx="276278" cy="276278"/>
          </a:xfrm>
          <a:prstGeom prst="rect">
            <a:avLst/>
          </a:prstGeom>
        </p:spPr>
      </p:pic>
      <p:pic>
        <p:nvPicPr>
          <p:cNvPr id="50" name="Image 6" descr="preencoded.png">
            <a:extLst>
              <a:ext uri="{FF2B5EF4-FFF2-40B4-BE49-F238E27FC236}">
                <a16:creationId xmlns:a16="http://schemas.microsoft.com/office/drawing/2014/main" id="{F6557537-C007-6069-017D-4EAB02276DBF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139618" y="2583831"/>
            <a:ext cx="276278" cy="276278"/>
          </a:xfrm>
          <a:prstGeom prst="rect">
            <a:avLst/>
          </a:prstGeom>
        </p:spPr>
      </p:pic>
      <p:pic>
        <p:nvPicPr>
          <p:cNvPr id="51" name="Image 6" descr="preencoded.png">
            <a:extLst>
              <a:ext uri="{FF2B5EF4-FFF2-40B4-BE49-F238E27FC236}">
                <a16:creationId xmlns:a16="http://schemas.microsoft.com/office/drawing/2014/main" id="{E9C99586-B32D-FE34-5D45-98BCEFF04721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697326" y="2583831"/>
            <a:ext cx="276278" cy="276278"/>
          </a:xfrm>
          <a:prstGeom prst="rect">
            <a:avLst/>
          </a:prstGeom>
        </p:spPr>
      </p:pic>
      <p:pic>
        <p:nvPicPr>
          <p:cNvPr id="52" name="Image 6" descr="preencoded.png">
            <a:extLst>
              <a:ext uri="{FF2B5EF4-FFF2-40B4-BE49-F238E27FC236}">
                <a16:creationId xmlns:a16="http://schemas.microsoft.com/office/drawing/2014/main" id="{9EA09229-8C60-3C52-5E06-9E6F5C36B90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2847579" y="2583831"/>
            <a:ext cx="276278" cy="276278"/>
          </a:xfrm>
          <a:prstGeom prst="rect">
            <a:avLst/>
          </a:prstGeom>
        </p:spPr>
      </p:pic>
      <p:pic>
        <p:nvPicPr>
          <p:cNvPr id="53" name="Image 6" descr="preencoded.png">
            <a:extLst>
              <a:ext uri="{FF2B5EF4-FFF2-40B4-BE49-F238E27FC236}">
                <a16:creationId xmlns:a16="http://schemas.microsoft.com/office/drawing/2014/main" id="{5994FC43-E2FE-0166-B304-61DAB8796C6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2405760" y="2577671"/>
            <a:ext cx="276278" cy="276278"/>
          </a:xfrm>
          <a:prstGeom prst="rect">
            <a:avLst/>
          </a:prstGeom>
        </p:spPr>
      </p:pic>
      <p:pic>
        <p:nvPicPr>
          <p:cNvPr id="54" name="Image 6" descr="preencoded.png">
            <a:extLst>
              <a:ext uri="{FF2B5EF4-FFF2-40B4-BE49-F238E27FC236}">
                <a16:creationId xmlns:a16="http://schemas.microsoft.com/office/drawing/2014/main" id="{9110CC4F-86BE-D71A-0E59-BDDA49763801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450254" y="3060166"/>
            <a:ext cx="276278" cy="276278"/>
          </a:xfrm>
          <a:prstGeom prst="rect">
            <a:avLst/>
          </a:prstGeom>
        </p:spPr>
      </p:pic>
      <p:pic>
        <p:nvPicPr>
          <p:cNvPr id="55" name="Image 6" descr="preencoded.png">
            <a:extLst>
              <a:ext uri="{FF2B5EF4-FFF2-40B4-BE49-F238E27FC236}">
                <a16:creationId xmlns:a16="http://schemas.microsoft.com/office/drawing/2014/main" id="{43923A3D-E7A7-EC43-48E7-BA3A5514EEFE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2073642" y="3059886"/>
            <a:ext cx="276278" cy="276278"/>
          </a:xfrm>
          <a:prstGeom prst="rect">
            <a:avLst/>
          </a:prstGeom>
        </p:spPr>
      </p:pic>
      <p:pic>
        <p:nvPicPr>
          <p:cNvPr id="57" name="图片 56" descr="手机屏幕截图&#10;&#10;AI 生成的内容可能不正确。">
            <a:extLst>
              <a:ext uri="{FF2B5EF4-FFF2-40B4-BE49-F238E27FC236}">
                <a16:creationId xmlns:a16="http://schemas.microsoft.com/office/drawing/2014/main" id="{14FAC081-7517-16CC-4BD9-12B9EA7BEE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79879" y="6842783"/>
            <a:ext cx="3840750" cy="1024200"/>
          </a:xfrm>
          <a:prstGeom prst="rect">
            <a:avLst/>
          </a:prstGeom>
        </p:spPr>
      </p:pic>
      <p:pic>
        <p:nvPicPr>
          <p:cNvPr id="1030" name="Picture 6" descr="你以为自己在填验证码，其实你是在给Google义务劳动-品玩">
            <a:extLst>
              <a:ext uri="{FF2B5EF4-FFF2-40B4-BE49-F238E27FC236}">
                <a16:creationId xmlns:a16="http://schemas.microsoft.com/office/drawing/2014/main" id="{F665555F-5458-D2D5-610F-F171C233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58" y="4428120"/>
            <a:ext cx="2439035" cy="353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flare 不使用CAPTCHA；所有人皆可免費使用Turnstile">
            <a:extLst>
              <a:ext uri="{FF2B5EF4-FFF2-40B4-BE49-F238E27FC236}">
                <a16:creationId xmlns:a16="http://schemas.microsoft.com/office/drawing/2014/main" id="{C2B6CEFA-2426-7A47-C8A7-198F950F3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407" y="5105258"/>
            <a:ext cx="3743955" cy="12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4CFB597B-D7C7-D6AC-DA2F-583B2DE9DB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219" y="108218"/>
            <a:ext cx="1761963" cy="15421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030" y="304914"/>
            <a:ext cx="707814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50"/>
              </a:lnSpc>
              <a:buNone/>
            </a:pPr>
            <a:r>
              <a:rPr lang="en-US" altLang="zh-CN" sz="400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AI</a:t>
            </a:r>
            <a:r>
              <a:rPr lang="zh-CN" altLang="en-US" sz="400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爬虫：技术进步 </a:t>
            </a:r>
            <a:r>
              <a:rPr lang="en-US" altLang="zh-CN" sz="400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or </a:t>
            </a:r>
            <a:r>
              <a:rPr lang="zh-CN" altLang="en-US" sz="400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数据掠夺？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403" y="1792456"/>
            <a:ext cx="325280" cy="40659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730" y="1792457"/>
            <a:ext cx="325279" cy="406598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978910" y="1264624"/>
            <a:ext cx="1018710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zh-CN" altLang="en-US" sz="1750" noProof="1">
                <a:solidFill>
                  <a:srgbClr val="5EC576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即使</a:t>
            </a:r>
            <a:r>
              <a:rPr lang="en-US" altLang="zh-CN" sz="1750" noProof="1">
                <a:solidFill>
                  <a:srgbClr val="5EC576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AI</a:t>
            </a:r>
            <a:r>
              <a:rPr lang="zh-CN" altLang="en-US" sz="1750" noProof="1">
                <a:solidFill>
                  <a:srgbClr val="5EC576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爬虫遵守了</a:t>
            </a:r>
            <a:r>
              <a:rPr lang="en-US" altLang="zh-CN" sz="1750" noProof="1">
                <a:solidFill>
                  <a:srgbClr val="5EC576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robots.txt</a:t>
            </a:r>
            <a:r>
              <a:rPr lang="zh-CN" altLang="en-US" sz="1750" noProof="1">
                <a:solidFill>
                  <a:srgbClr val="5EC576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，争议也不会消失</a:t>
            </a:r>
            <a:r>
              <a:rPr lang="en-US" altLang="zh-CN" sz="1750" noProof="1">
                <a:solidFill>
                  <a:srgbClr val="5EC576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——</a:t>
            </a:r>
            <a:r>
              <a:rPr lang="zh-CN" altLang="en-US" sz="1750" b="1" noProof="1">
                <a:solidFill>
                  <a:srgbClr val="5EC576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真正的问题是，谁有权决定我们的数据被如何使用？</a:t>
            </a:r>
          </a:p>
        </p:txBody>
      </p:sp>
      <p:sp>
        <p:nvSpPr>
          <p:cNvPr id="8" name="Text 2"/>
          <p:cNvSpPr/>
          <p:nvPr/>
        </p:nvSpPr>
        <p:spPr>
          <a:xfrm>
            <a:off x="2245541" y="1883084"/>
            <a:ext cx="162008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zh-CN" altLang="en-US" sz="240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技术派</a:t>
            </a:r>
          </a:p>
        </p:txBody>
      </p:sp>
      <p:sp>
        <p:nvSpPr>
          <p:cNvPr id="9" name="Text 3"/>
          <p:cNvSpPr/>
          <p:nvPr/>
        </p:nvSpPr>
        <p:spPr>
          <a:xfrm>
            <a:off x="1139528" y="2315223"/>
            <a:ext cx="520226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zh-CN" sz="150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数据是</a:t>
            </a:r>
            <a:r>
              <a:rPr lang="zh-CN" altLang="en-US" sz="150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“社会公共资源”</a:t>
            </a:r>
            <a:r>
              <a:rPr lang="zh-CN" sz="150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，</a:t>
            </a:r>
            <a:r>
              <a:rPr lang="zh-CN" altLang="en-US" sz="150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合理利用数据可以创造更大价值</a:t>
            </a:r>
            <a:endParaRPr lang="zh-CN" sz="1500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139528" y="2690984"/>
            <a:ext cx="26216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zh-CN" sz="150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推动AI进步</a:t>
            </a:r>
            <a:r>
              <a:rPr lang="zh-CN" altLang="en-US" sz="150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造福全人类</a:t>
            </a:r>
            <a:endParaRPr lang="zh-CN" sz="1500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139528" y="3066745"/>
            <a:ext cx="39682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zh-CN" altLang="en-US" sz="150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抓取≠复制，</a:t>
            </a:r>
            <a:r>
              <a:rPr lang="en-US" altLang="zh-CN" sz="150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AI</a:t>
            </a:r>
            <a:r>
              <a:rPr lang="zh-CN" altLang="en-US" sz="150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通过“学习”产生新价值</a:t>
            </a:r>
            <a:endParaRPr lang="zh-CN" sz="1500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91259" y="185005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50"/>
              </a:lnSpc>
            </a:pPr>
            <a:r>
              <a:rPr lang="zh-CN" altLang="en-US" sz="240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权利派</a:t>
            </a:r>
          </a:p>
        </p:txBody>
      </p:sp>
      <p:sp>
        <p:nvSpPr>
          <p:cNvPr id="13" name="Text 7"/>
          <p:cNvSpPr/>
          <p:nvPr/>
        </p:nvSpPr>
        <p:spPr>
          <a:xfrm>
            <a:off x="9474761" y="2370742"/>
            <a:ext cx="300597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zh-CN" sz="15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开放不等于免费拿走训练</a:t>
            </a:r>
            <a:r>
              <a:rPr lang="zh-CN" altLang="en-US" sz="15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，这是“数据殖民”</a:t>
            </a:r>
            <a:endParaRPr lang="zh-CN" sz="1500" noProof="1">
              <a:solidFill>
                <a:schemeClr val="accent4">
                  <a:lumMod val="60000"/>
                  <a:lumOff val="40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474761" y="2746503"/>
            <a:ext cx="300597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zh-CN" altLang="en-US" sz="15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用户没授权，也没补偿，属于“隐形剥削”</a:t>
            </a:r>
          </a:p>
        </p:txBody>
      </p:sp>
      <p:sp>
        <p:nvSpPr>
          <p:cNvPr id="15" name="Text 9"/>
          <p:cNvSpPr/>
          <p:nvPr/>
        </p:nvSpPr>
        <p:spPr>
          <a:xfrm>
            <a:off x="9474761" y="3122264"/>
            <a:ext cx="300597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zh-CN" altLang="en-US" sz="15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反对商业滥用和权利失衡</a:t>
            </a:r>
          </a:p>
        </p:txBody>
      </p:sp>
      <p:pic>
        <p:nvPicPr>
          <p:cNvPr id="21" name="图片 20" descr="男人站在门前&#10;&#10;AI 生成的内容可能不正确。">
            <a:extLst>
              <a:ext uri="{FF2B5EF4-FFF2-40B4-BE49-F238E27FC236}">
                <a16:creationId xmlns:a16="http://schemas.microsoft.com/office/drawing/2014/main" id="{FC0F417C-C35C-4440-9B3B-B88CE3244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7307" y="3539006"/>
            <a:ext cx="3643565" cy="204781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5C044AF-9C1B-6A6A-570C-54DE2A820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84297" y="3483487"/>
            <a:ext cx="3523501" cy="1986914"/>
          </a:xfrm>
          <a:prstGeom prst="rect">
            <a:avLst/>
          </a:prstGeom>
        </p:spPr>
      </p:pic>
      <p:pic>
        <p:nvPicPr>
          <p:cNvPr id="32" name="图片 31" descr="图形用户界面, 文本, 网站&#10;&#10;AI 生成的内容可能不正确。">
            <a:extLst>
              <a:ext uri="{FF2B5EF4-FFF2-40B4-BE49-F238E27FC236}">
                <a16:creationId xmlns:a16="http://schemas.microsoft.com/office/drawing/2014/main" id="{405206A8-A759-87DD-EB9D-5E81A8361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39" y="5852068"/>
            <a:ext cx="3957004" cy="2225815"/>
          </a:xfrm>
          <a:prstGeom prst="rect">
            <a:avLst/>
          </a:prstGeom>
        </p:spPr>
      </p:pic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F6354C22-0057-5C9E-7D7B-8E3744318288}"/>
              </a:ext>
            </a:extLst>
          </p:cNvPr>
          <p:cNvCxnSpPr>
            <a:cxnSpLocks/>
          </p:cNvCxnSpPr>
          <p:nvPr/>
        </p:nvCxnSpPr>
        <p:spPr>
          <a:xfrm>
            <a:off x="5730882" y="2795629"/>
            <a:ext cx="1438658" cy="789444"/>
          </a:xfrm>
          <a:prstGeom prst="curvedConnector3">
            <a:avLst>
              <a:gd name="adj1" fmla="val 100060"/>
            </a:avLst>
          </a:prstGeom>
          <a:ln w="28575">
            <a:solidFill>
              <a:srgbClr val="F5D8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2FD697D6-C3FC-3530-0DE7-7E5DEB7D50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84972" y="2795629"/>
            <a:ext cx="1781596" cy="783675"/>
          </a:xfrm>
          <a:prstGeom prst="curvedConnector3">
            <a:avLst>
              <a:gd name="adj1" fmla="val 99962"/>
            </a:avLst>
          </a:prstGeom>
          <a:ln w="28575">
            <a:solidFill>
              <a:srgbClr val="F5D8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0">
            <a:extLst>
              <a:ext uri="{FF2B5EF4-FFF2-40B4-BE49-F238E27FC236}">
                <a16:creationId xmlns:a16="http://schemas.microsoft.com/office/drawing/2014/main" id="{C0B7AE78-0383-385A-1E93-DB21616DD95C}"/>
              </a:ext>
            </a:extLst>
          </p:cNvPr>
          <p:cNvSpPr/>
          <p:nvPr/>
        </p:nvSpPr>
        <p:spPr>
          <a:xfrm>
            <a:off x="5327894" y="3647680"/>
            <a:ext cx="3974612" cy="1830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zh-CN" altLang="en-US" sz="240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系统性失衡</a:t>
            </a:r>
            <a:endParaRPr lang="en-US" altLang="zh-CN" sz="2400" noProof="1">
              <a:gradFill>
                <a:gsLst>
                  <a:gs pos="0">
                    <a:scrgbClr r="0" g="0" b="0"/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90000">
                    <a:srgbClr val="7AF0FF"/>
                  </a:gs>
                  <a:gs pos="0">
                    <a:srgbClr val="5A4080"/>
                  </a:gs>
                  <a:gs pos="10000">
                    <a:srgbClr val="B380FF"/>
                  </a:gs>
                </a:gsLst>
                <a:lin ang="2400000" scaled="0"/>
              </a:gradFill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zh-CN" altLang="en-US" sz="240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技术力量正在碾压社会共识</a:t>
            </a:r>
          </a:p>
        </p:txBody>
      </p:sp>
      <p:sp>
        <p:nvSpPr>
          <p:cNvPr id="2048" name="Text 4">
            <a:extLst>
              <a:ext uri="{FF2B5EF4-FFF2-40B4-BE49-F238E27FC236}">
                <a16:creationId xmlns:a16="http://schemas.microsoft.com/office/drawing/2014/main" id="{8FEC80A5-E758-EBF9-2C15-24BBD8A7A0C9}"/>
              </a:ext>
            </a:extLst>
          </p:cNvPr>
          <p:cNvSpPr/>
          <p:nvPr/>
        </p:nvSpPr>
        <p:spPr>
          <a:xfrm>
            <a:off x="5439316" y="5866954"/>
            <a:ext cx="6035191" cy="418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noProof="1">
                <a:solidFill>
                  <a:srgbClr val="FFEC3D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算法霸权</a:t>
            </a:r>
            <a:r>
              <a:rPr lang="zh-CN" altLang="en-US" sz="1750" noProof="1">
                <a:solidFill>
                  <a:srgbClr val="E0D6DE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：强者技术越强，越能绕规则，弱者反抗成本越高</a:t>
            </a:r>
            <a:endParaRPr lang="zh-CN" sz="1750" noProof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049" name="Text 4">
            <a:extLst>
              <a:ext uri="{FF2B5EF4-FFF2-40B4-BE49-F238E27FC236}">
                <a16:creationId xmlns:a16="http://schemas.microsoft.com/office/drawing/2014/main" id="{875FEB95-2C6E-DBC3-C28B-EE452B8B3DFC}"/>
              </a:ext>
            </a:extLst>
          </p:cNvPr>
          <p:cNvSpPr/>
          <p:nvPr/>
        </p:nvSpPr>
        <p:spPr>
          <a:xfrm>
            <a:off x="6450211" y="6565265"/>
            <a:ext cx="5128441" cy="418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zh-CN" sz="1750" b="1" noProof="1">
                <a:solidFill>
                  <a:srgbClr val="FFEC3D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robots.txt </a:t>
            </a:r>
            <a:r>
              <a:rPr lang="zh-CN" altLang="en-US" sz="1750" b="1" noProof="1">
                <a:solidFill>
                  <a:srgbClr val="FFEC3D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代表的“最低共识”正在被瓦解</a:t>
            </a:r>
            <a:endParaRPr lang="en-US" altLang="zh-CN" sz="1750" b="1" noProof="1">
              <a:solidFill>
                <a:srgbClr val="FFEC3D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051" name="Text 4">
            <a:extLst>
              <a:ext uri="{FF2B5EF4-FFF2-40B4-BE49-F238E27FC236}">
                <a16:creationId xmlns:a16="http://schemas.microsoft.com/office/drawing/2014/main" id="{90C1CD44-5000-8130-3F4D-62D3D42FEFE9}"/>
              </a:ext>
            </a:extLst>
          </p:cNvPr>
          <p:cNvSpPr/>
          <p:nvPr/>
        </p:nvSpPr>
        <p:spPr>
          <a:xfrm>
            <a:off x="4789294" y="7335994"/>
            <a:ext cx="8954548" cy="418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50" noProof="1">
                <a:solidFill>
                  <a:srgbClr val="FF0000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伦理的缺失终将会反噬技术本身 </a:t>
            </a:r>
            <a:r>
              <a:rPr lang="en-US" altLang="zh-CN" sz="1750" noProof="1">
                <a:solidFill>
                  <a:srgbClr val="FF0000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—— </a:t>
            </a:r>
            <a:r>
              <a:rPr lang="zh-CN" altLang="en-US" sz="1750" noProof="1">
                <a:solidFill>
                  <a:srgbClr val="FF0000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开放互联网封闭化，内容创作减少，模型质量也会下降</a:t>
            </a:r>
            <a:r>
              <a:rPr lang="en-US" altLang="zh-CN" sz="1750" noProof="1">
                <a:solidFill>
                  <a:srgbClr val="FF0000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……</a:t>
            </a:r>
            <a:endParaRPr lang="zh-CN" altLang="zh-CN" sz="1750" noProof="1">
              <a:solidFill>
                <a:srgbClr val="FF0000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16EF4D63-529B-4310-EBB4-5A1B67B2C6B5}"/>
              </a:ext>
            </a:extLst>
          </p:cNvPr>
          <p:cNvCxnSpPr>
            <a:cxnSpLocks/>
          </p:cNvCxnSpPr>
          <p:nvPr/>
        </p:nvCxnSpPr>
        <p:spPr>
          <a:xfrm rot="5400000">
            <a:off x="6406357" y="5103768"/>
            <a:ext cx="807041" cy="719331"/>
          </a:xfrm>
          <a:prstGeom prst="curvedConnector3">
            <a:avLst>
              <a:gd name="adj1" fmla="val 50000"/>
            </a:avLst>
          </a:prstGeom>
          <a:ln w="28575">
            <a:solidFill>
              <a:srgbClr val="F5D8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3" grpId="0" animBg="1"/>
      <p:bldP spid="2048" grpId="0" animBg="1"/>
      <p:bldP spid="2049" grpId="0" animBg="1"/>
      <p:bldP spid="20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373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962" y="3388357"/>
            <a:ext cx="8501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445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重建共识：</a:t>
            </a:r>
            <a:r>
              <a:rPr lang="en-US" altLang="zh-CN" sz="445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AI</a:t>
            </a:r>
            <a:r>
              <a:rPr lang="zh-CN" altLang="en-US" sz="4450" noProof="1">
                <a:gradFill>
                  <a:gsLst>
                    <a:gs pos="0">
                      <a:scrgbClr r="0" g="0" b="0"/>
                    </a:gs>
                    <a:gs pos="0">
                      <a:schemeClr val="accent1">
                        <a:lumMod val="97000"/>
                        <a:lumOff val="3000"/>
                      </a:schemeClr>
                    </a:gs>
                    <a:gs pos="90000">
                      <a:srgbClr val="7AF0FF"/>
                    </a:gs>
                    <a:gs pos="0">
                      <a:srgbClr val="5A4080"/>
                    </a:gs>
                    <a:gs pos="10000">
                      <a:srgbClr val="B380FF"/>
                    </a:gs>
                  </a:gsLst>
                  <a:lin ang="2400000" scaled="0"/>
                </a:gradFill>
                <a:latin typeface="霞鹜文楷" panose="02020500000000000000" pitchFamily="18" charset="-122"/>
                <a:ea typeface="霞鹜文楷" panose="02020500000000000000" pitchFamily="18" charset="-122"/>
              </a:rPr>
              <a:t>爬虫时代的伦理底线</a:t>
            </a:r>
          </a:p>
        </p:txBody>
      </p:sp>
      <p:sp>
        <p:nvSpPr>
          <p:cNvPr id="4" name="Shape 1"/>
          <p:cNvSpPr/>
          <p:nvPr/>
        </p:nvSpPr>
        <p:spPr>
          <a:xfrm>
            <a:off x="523086" y="6225156"/>
            <a:ext cx="3005495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zh-CN" noProof="1"/>
          </a:p>
        </p:txBody>
      </p:sp>
      <p:sp>
        <p:nvSpPr>
          <p:cNvPr id="5" name="Text 2"/>
          <p:cNvSpPr/>
          <p:nvPr/>
        </p:nvSpPr>
        <p:spPr>
          <a:xfrm>
            <a:off x="523086" y="6792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sz="2200" noProof="1">
                <a:solidFill>
                  <a:srgbClr val="FF8052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公平</a:t>
            </a:r>
            <a:endParaRPr lang="zh-CN" sz="2200" noProof="1">
              <a:solidFill>
                <a:srgbClr val="FF8052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523086" y="728255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技术不应只为强者服务</a:t>
            </a:r>
            <a:endParaRPr lang="en-US" altLang="zh-CN" sz="1750" noProof="1">
              <a:solidFill>
                <a:srgbClr val="FFB8C1"/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LXGW WenKai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zh-CN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LXGW WenKai" pitchFamily="34" charset="-120"/>
              </a:rPr>
              <a:t>应当建立利益分享机制</a:t>
            </a:r>
            <a:endParaRPr lang="zh-CN" sz="1750" noProof="1">
              <a:solidFill>
                <a:srgbClr val="FFB8C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868742" y="5884876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zh-CN" noProof="1"/>
          </a:p>
        </p:txBody>
      </p:sp>
      <p:sp>
        <p:nvSpPr>
          <p:cNvPr id="8" name="Text 5"/>
          <p:cNvSpPr/>
          <p:nvPr/>
        </p:nvSpPr>
        <p:spPr>
          <a:xfrm>
            <a:off x="3868742" y="6451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zh-CN" altLang="en-US" sz="2200" noProof="1">
                <a:solidFill>
                  <a:srgbClr val="FF8052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透明</a:t>
            </a:r>
          </a:p>
        </p:txBody>
      </p:sp>
      <p:sp>
        <p:nvSpPr>
          <p:cNvPr id="9" name="Text 6"/>
          <p:cNvSpPr/>
          <p:nvPr/>
        </p:nvSpPr>
        <p:spPr>
          <a:xfrm>
            <a:off x="3868742" y="694227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zh-CN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AI</a:t>
            </a:r>
            <a:r>
              <a:rPr lang="zh-CN" altLang="en-US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训练的数据来源应可追溯</a:t>
            </a:r>
            <a:endParaRPr lang="en-US" altLang="zh-CN" sz="1750" noProof="1">
              <a:solidFill>
                <a:srgbClr val="FFB8C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>
              <a:lnSpc>
                <a:spcPts val="2850"/>
              </a:lnSpc>
            </a:pPr>
            <a:r>
              <a:rPr lang="zh-CN" altLang="en-US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用户有权知情</a:t>
            </a:r>
          </a:p>
        </p:txBody>
      </p:sp>
      <p:sp>
        <p:nvSpPr>
          <p:cNvPr id="10" name="Shape 7"/>
          <p:cNvSpPr/>
          <p:nvPr/>
        </p:nvSpPr>
        <p:spPr>
          <a:xfrm>
            <a:off x="7214517" y="5544595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zh-CN" noProof="1"/>
          </a:p>
        </p:txBody>
      </p:sp>
      <p:sp>
        <p:nvSpPr>
          <p:cNvPr id="11" name="Text 8"/>
          <p:cNvSpPr/>
          <p:nvPr/>
        </p:nvSpPr>
        <p:spPr>
          <a:xfrm>
            <a:off x="7214517" y="6111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zh-CN" altLang="en-US" sz="2200" noProof="1">
                <a:solidFill>
                  <a:srgbClr val="FF8052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可控</a:t>
            </a:r>
          </a:p>
        </p:txBody>
      </p:sp>
      <p:sp>
        <p:nvSpPr>
          <p:cNvPr id="12" name="Text 9"/>
          <p:cNvSpPr/>
          <p:nvPr/>
        </p:nvSpPr>
        <p:spPr>
          <a:xfrm>
            <a:off x="7214517" y="660198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zh-CN" altLang="en-US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建立</a:t>
            </a:r>
            <a:r>
              <a:rPr lang="en-US" altLang="zh-CN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"AI</a:t>
            </a:r>
            <a:r>
              <a:rPr lang="zh-CN" altLang="en-US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爬虫协议</a:t>
            </a:r>
            <a:r>
              <a:rPr lang="en-US" altLang="zh-CN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"</a:t>
            </a:r>
            <a:r>
              <a:rPr lang="zh-CN" altLang="en-US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新标准</a:t>
            </a:r>
            <a:endParaRPr lang="en-US" altLang="zh-CN" sz="1750" noProof="1">
              <a:solidFill>
                <a:srgbClr val="FFB8C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>
              <a:lnSpc>
                <a:spcPts val="2850"/>
              </a:lnSpc>
            </a:pPr>
            <a:r>
              <a:rPr lang="zh-CN" altLang="en-US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甚至立法规范</a:t>
            </a:r>
          </a:p>
        </p:txBody>
      </p:sp>
      <p:sp>
        <p:nvSpPr>
          <p:cNvPr id="13" name="Shape 10"/>
          <p:cNvSpPr/>
          <p:nvPr/>
        </p:nvSpPr>
        <p:spPr>
          <a:xfrm>
            <a:off x="10560293" y="5204434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zh-CN" noProof="1"/>
          </a:p>
        </p:txBody>
      </p:sp>
      <p:sp>
        <p:nvSpPr>
          <p:cNvPr id="14" name="Text 11"/>
          <p:cNvSpPr/>
          <p:nvPr/>
        </p:nvSpPr>
        <p:spPr>
          <a:xfrm>
            <a:off x="10560293" y="5771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50"/>
              </a:lnSpc>
              <a:buNone/>
            </a:pPr>
            <a:r>
              <a:rPr lang="zh-CN" altLang="en-US" sz="2200" noProof="1">
                <a:solidFill>
                  <a:srgbClr val="FF8052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平衡</a:t>
            </a:r>
          </a:p>
        </p:txBody>
      </p:sp>
      <p:sp>
        <p:nvSpPr>
          <p:cNvPr id="15" name="Text 12"/>
          <p:cNvSpPr/>
          <p:nvPr/>
        </p:nvSpPr>
        <p:spPr>
          <a:xfrm>
            <a:off x="10560292" y="6261828"/>
            <a:ext cx="37994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zh-CN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AI</a:t>
            </a:r>
            <a:r>
              <a:rPr lang="zh-CN" altLang="en-US" sz="1750" noProof="1">
                <a:solidFill>
                  <a:srgbClr val="FFB8C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不能只取，不予；不能只强，不约束</a:t>
            </a:r>
          </a:p>
        </p:txBody>
      </p:sp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2CB50EFC-B56C-8F58-5EEA-660D4F731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5259" y="1812127"/>
            <a:ext cx="339328" cy="424220"/>
          </a:xfrm>
          <a:prstGeom prst="rect">
            <a:avLst/>
          </a:prstGeom>
        </p:spPr>
      </p:pic>
      <p:pic>
        <p:nvPicPr>
          <p:cNvPr id="36" name="Image 0" descr="preencoded.png">
            <a:extLst>
              <a:ext uri="{FF2B5EF4-FFF2-40B4-BE49-F238E27FC236}">
                <a16:creationId xmlns:a16="http://schemas.microsoft.com/office/drawing/2014/main" id="{01C8F838-3D43-F891-DA63-C745D5BC27F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440843" y="1777664"/>
            <a:ext cx="458683" cy="458683"/>
          </a:xfrm>
          <a:prstGeom prst="rect">
            <a:avLst/>
          </a:prstGeom>
        </p:spPr>
      </p:pic>
      <p:pic>
        <p:nvPicPr>
          <p:cNvPr id="37" name="Image 3" descr="preencoded.png">
            <a:extLst>
              <a:ext uri="{FF2B5EF4-FFF2-40B4-BE49-F238E27FC236}">
                <a16:creationId xmlns:a16="http://schemas.microsoft.com/office/drawing/2014/main" id="{3B6EFD7D-E9B4-F091-C0F2-192565009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8533" y="530821"/>
            <a:ext cx="458683" cy="573435"/>
          </a:xfrm>
          <a:prstGeom prst="rect">
            <a:avLst/>
          </a:prstGeom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B62B5C5-759F-0DE0-D37A-355CAFDD0137}"/>
              </a:ext>
            </a:extLst>
          </p:cNvPr>
          <p:cNvCxnSpPr/>
          <p:nvPr/>
        </p:nvCxnSpPr>
        <p:spPr>
          <a:xfrm>
            <a:off x="12190593" y="2024237"/>
            <a:ext cx="1359462" cy="0"/>
          </a:xfrm>
          <a:prstGeom prst="straightConnector1">
            <a:avLst/>
          </a:prstGeom>
          <a:ln w="3810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CD63003-0874-2C6F-7398-5E75F7F795D5}"/>
              </a:ext>
            </a:extLst>
          </p:cNvPr>
          <p:cNvCxnSpPr>
            <a:cxnSpLocks/>
          </p:cNvCxnSpPr>
          <p:nvPr/>
        </p:nvCxnSpPr>
        <p:spPr>
          <a:xfrm>
            <a:off x="13372831" y="1114488"/>
            <a:ext cx="476053" cy="524346"/>
          </a:xfrm>
          <a:prstGeom prst="straightConnector1">
            <a:avLst/>
          </a:prstGeom>
          <a:ln w="3810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B90035F-ED82-7F91-8DE1-DEF114BDFCF8}"/>
              </a:ext>
            </a:extLst>
          </p:cNvPr>
          <p:cNvCxnSpPr>
            <a:cxnSpLocks/>
          </p:cNvCxnSpPr>
          <p:nvPr/>
        </p:nvCxnSpPr>
        <p:spPr>
          <a:xfrm flipH="1">
            <a:off x="12025677" y="1074481"/>
            <a:ext cx="533528" cy="558167"/>
          </a:xfrm>
          <a:prstGeom prst="straightConnector1">
            <a:avLst/>
          </a:prstGeom>
          <a:ln w="3810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6">
            <a:extLst>
              <a:ext uri="{FF2B5EF4-FFF2-40B4-BE49-F238E27FC236}">
                <a16:creationId xmlns:a16="http://schemas.microsoft.com/office/drawing/2014/main" id="{0CA7C861-1FFC-1D3D-9EDD-8B0C008DD39D}"/>
              </a:ext>
            </a:extLst>
          </p:cNvPr>
          <p:cNvSpPr/>
          <p:nvPr/>
        </p:nvSpPr>
        <p:spPr>
          <a:xfrm>
            <a:off x="2455181" y="1261738"/>
            <a:ext cx="9143952" cy="238590"/>
          </a:xfrm>
          <a:prstGeom prst="rect">
            <a:avLst/>
          </a:prstGeom>
          <a:noFill/>
          <a:ln/>
          <a:effectLst>
            <a:glow rad="228600">
              <a:schemeClr val="accent6">
                <a:satMod val="175000"/>
                <a:alpha val="40000"/>
              </a:schemeClr>
            </a:glow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altLang="zh-CN" sz="2000" b="1" i="1" noProof="1">
                <a:solidFill>
                  <a:srgbClr val="5EC576"/>
                </a:solidFill>
                <a:effectLst>
                  <a:outerShdw blurRad="60007" dist="310007" dir="7680000" sy="30000" kx="1300200" algn="ctr" rotWithShape="0">
                    <a:schemeClr val="accent6">
                      <a:alpha val="32000"/>
                    </a:scheme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</a:rPr>
              <a:t>“</a:t>
            </a:r>
            <a:r>
              <a:rPr lang="zh-CN" altLang="en-US" sz="2000" b="1" i="1" noProof="1">
                <a:solidFill>
                  <a:srgbClr val="5EC576"/>
                </a:solidFill>
                <a:effectLst>
                  <a:outerShdw blurRad="60007" dist="310007" dir="7680000" sy="30000" kx="1300200" algn="ctr" rotWithShape="0">
                    <a:schemeClr val="accent6">
                      <a:alpha val="32000"/>
                    </a:scheme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</a:rPr>
              <a:t>争论爬虫的好坏没有意义，我们需要的是一个问题最小化，利益最大化的系统</a:t>
            </a:r>
            <a:r>
              <a:rPr lang="en-US" altLang="zh-CN" sz="2000" b="1" i="1" noProof="1">
                <a:solidFill>
                  <a:srgbClr val="5EC576"/>
                </a:solidFill>
                <a:effectLst>
                  <a:outerShdw blurRad="60007" dist="310007" dir="7680000" sy="30000" kx="1300200" algn="ctr" rotWithShape="0">
                    <a:schemeClr val="accent6">
                      <a:alpha val="32000"/>
                    </a:scheme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</a:rPr>
              <a:t>”</a:t>
            </a:r>
            <a:endParaRPr lang="zh-CN" altLang="en-US" sz="2000" b="1" i="1" noProof="1">
              <a:solidFill>
                <a:srgbClr val="5EC576"/>
              </a:solidFill>
              <a:effectLst>
                <a:outerShdw blurRad="60007" dist="310007" dir="7680000" sy="30000" kx="1300200" algn="ctr" rotWithShape="0">
                  <a:schemeClr val="accent6">
                    <a:alpha val="32000"/>
                  </a:scheme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B9FD39-842F-EFCB-8981-B9D17645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8" y="205420"/>
            <a:ext cx="2153208" cy="215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584CE80-BDB0-5B0A-9939-9590E809B8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6578" y="2920763"/>
            <a:ext cx="3119329" cy="20764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702</Words>
  <Application>Microsoft Office PowerPoint</Application>
  <PresentationFormat>自定义</PresentationFormat>
  <Paragraphs>93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LXGW WenKai</vt:lpstr>
      <vt:lpstr>PingFang SC</vt:lpstr>
      <vt:lpstr>霞鹜文楷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Wenjun Lee</cp:lastModifiedBy>
  <cp:revision>37</cp:revision>
  <dcterms:created xsi:type="dcterms:W3CDTF">2025-05-25T14:31:30Z</dcterms:created>
  <dcterms:modified xsi:type="dcterms:W3CDTF">2025-06-03T02:09:34Z</dcterms:modified>
</cp:coreProperties>
</file>